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302" r:id="rId3"/>
    <p:sldId id="297" r:id="rId4"/>
    <p:sldId id="300" r:id="rId5"/>
    <p:sldId id="292" r:id="rId6"/>
    <p:sldId id="293" r:id="rId7"/>
    <p:sldId id="296" r:id="rId8"/>
    <p:sldId id="268" r:id="rId9"/>
    <p:sldId id="289" r:id="rId10"/>
    <p:sldId id="303" r:id="rId11"/>
    <p:sldId id="295"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9" autoAdjust="0"/>
    <p:restoredTop sz="94723"/>
  </p:normalViewPr>
  <p:slideViewPr>
    <p:cSldViewPr snapToGrid="0">
      <p:cViewPr varScale="1">
        <p:scale>
          <a:sx n="128" d="100"/>
          <a:sy n="128" d="100"/>
        </p:scale>
        <p:origin x="208"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C00A34-C1F1-40D9-9023-CA9E3EA3E5AE}" type="datetimeFigureOut">
              <a:rPr lang="de-DE" smtClean="0"/>
              <a:t>13.10.26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F5446F-7955-4AFF-8C41-B887C75FD16E}" type="slidenum">
              <a:rPr lang="de-DE" smtClean="0"/>
              <a:t>‹Nr.›</a:t>
            </a:fld>
            <a:endParaRPr lang="de-DE"/>
          </a:p>
        </p:txBody>
      </p:sp>
    </p:spTree>
    <p:extLst>
      <p:ext uri="{BB962C8B-B14F-4D97-AF65-F5344CB8AC3E}">
        <p14:creationId xmlns:p14="http://schemas.microsoft.com/office/powerpoint/2010/main" val="97844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Thank you very much for the invitation to the forum under the motto 'Dialogues between World Heritage and Civilization' here in Jingdezhen. I’m delighted to introduce the Meißen Porcelain Academy to you, a non-profit institution dedicated to preserving and revitalizing the craft of porcelain art internationally. The academy provides a platform for both tradition and modernity.</a:t>
            </a:r>
            <a:endParaRPr lang="de-DE" dirty="0"/>
          </a:p>
        </p:txBody>
      </p:sp>
      <p:sp>
        <p:nvSpPr>
          <p:cNvPr id="4" name="Foliennummernplatzhalter 3"/>
          <p:cNvSpPr>
            <a:spLocks noGrp="1"/>
          </p:cNvSpPr>
          <p:nvPr>
            <p:ph type="sldNum" sz="quarter" idx="5"/>
          </p:nvPr>
        </p:nvSpPr>
        <p:spPr/>
        <p:txBody>
          <a:bodyPr/>
          <a:lstStyle/>
          <a:p>
            <a:fld id="{EAF5446F-7955-4AFF-8C41-B887C75FD16E}" type="slidenum">
              <a:rPr lang="de-DE" smtClean="0"/>
              <a:t>1</a:t>
            </a:fld>
            <a:endParaRPr lang="de-DE"/>
          </a:p>
        </p:txBody>
      </p:sp>
    </p:spTree>
    <p:extLst>
      <p:ext uri="{BB962C8B-B14F-4D97-AF65-F5344CB8AC3E}">
        <p14:creationId xmlns:p14="http://schemas.microsoft.com/office/powerpoint/2010/main" val="1258545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239C0-C656-A9D6-D08F-8732588E295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19DD19A-DAAE-D9E9-A070-3F5027F3B0C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17525AF-3225-22EC-A906-BD5F93E5E972}"/>
              </a:ext>
            </a:extLst>
          </p:cNvPr>
          <p:cNvSpPr>
            <a:spLocks noGrp="1"/>
          </p:cNvSpPr>
          <p:nvPr>
            <p:ph type="body" idx="1"/>
          </p:nvPr>
        </p:nvSpPr>
        <p:spPr/>
        <p:txBody>
          <a:bodyPr/>
          <a:lstStyle/>
          <a:p>
            <a:r>
              <a:rPr lang="en-US" dirty="0"/>
              <a:t>Thank you very much for the invitation to the forum under the motto 'Dialogues between World Heritage and Civilization' here in Jingdezhen. I’m delighted to introduce the Meißen Porcelain Academy to you, a non-profit institution dedicated to preserving and revitalizing the craft of porcelain art internationally. The academy provides a platform for both tradition and modernity.</a:t>
            </a:r>
            <a:endParaRPr lang="de-DE" dirty="0"/>
          </a:p>
        </p:txBody>
      </p:sp>
      <p:sp>
        <p:nvSpPr>
          <p:cNvPr id="4" name="Foliennummernplatzhalter 3">
            <a:extLst>
              <a:ext uri="{FF2B5EF4-FFF2-40B4-BE49-F238E27FC236}">
                <a16:creationId xmlns:a16="http://schemas.microsoft.com/office/drawing/2014/main" id="{A5A6B95C-4655-D30A-2329-26F16A523DCE}"/>
              </a:ext>
            </a:extLst>
          </p:cNvPr>
          <p:cNvSpPr>
            <a:spLocks noGrp="1"/>
          </p:cNvSpPr>
          <p:nvPr>
            <p:ph type="sldNum" sz="quarter" idx="5"/>
          </p:nvPr>
        </p:nvSpPr>
        <p:spPr/>
        <p:txBody>
          <a:bodyPr/>
          <a:lstStyle/>
          <a:p>
            <a:fld id="{EAF5446F-7955-4AFF-8C41-B887C75FD16E}" type="slidenum">
              <a:rPr lang="de-DE" smtClean="0"/>
              <a:t>2</a:t>
            </a:fld>
            <a:endParaRPr lang="de-DE"/>
          </a:p>
        </p:txBody>
      </p:sp>
    </p:spTree>
    <p:extLst>
      <p:ext uri="{BB962C8B-B14F-4D97-AF65-F5344CB8AC3E}">
        <p14:creationId xmlns:p14="http://schemas.microsoft.com/office/powerpoint/2010/main" val="931132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"The academy is a prime example of how a regional tradition can have an impact beyond its area. Porcelain connects history, craftsmanship, and art. Through educational programs and exchanges, this tradition can remain interesting for future generations and an international audience." Currently, 30 porcelain artists worldwide collaborate with the academy through workshops, exhibitions, and lectures.</a:t>
            </a:r>
            <a:endParaRPr lang="de-DE" dirty="0"/>
          </a:p>
        </p:txBody>
      </p:sp>
      <p:sp>
        <p:nvSpPr>
          <p:cNvPr id="4" name="Foliennummernplatzhalter 3"/>
          <p:cNvSpPr>
            <a:spLocks noGrp="1"/>
          </p:cNvSpPr>
          <p:nvPr>
            <p:ph type="sldNum" sz="quarter" idx="5"/>
          </p:nvPr>
        </p:nvSpPr>
        <p:spPr/>
        <p:txBody>
          <a:bodyPr/>
          <a:lstStyle/>
          <a:p>
            <a:fld id="{EAF5446F-7955-4AFF-8C41-B887C75FD16E}" type="slidenum">
              <a:rPr lang="de-DE" smtClean="0"/>
              <a:t>5</a:t>
            </a:fld>
            <a:endParaRPr lang="de-DE"/>
          </a:p>
        </p:txBody>
      </p:sp>
    </p:spTree>
    <p:extLst>
      <p:ext uri="{BB962C8B-B14F-4D97-AF65-F5344CB8AC3E}">
        <p14:creationId xmlns:p14="http://schemas.microsoft.com/office/powerpoint/2010/main" val="2080495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Learning: Understanding techniques and putting them into practice.  Researching: Exploring materials, glazes, and processes.  Creating: Bringing your own artistic ideas to life.  Sharing: Exchanging experiences with other artists.  Presenting: Making your work accessible to an audience.</a:t>
            </a:r>
            <a:endParaRPr lang="de-DE" dirty="0"/>
          </a:p>
        </p:txBody>
      </p:sp>
      <p:sp>
        <p:nvSpPr>
          <p:cNvPr id="4" name="Foliennummernplatzhalter 3"/>
          <p:cNvSpPr>
            <a:spLocks noGrp="1"/>
          </p:cNvSpPr>
          <p:nvPr>
            <p:ph type="sldNum" sz="quarter" idx="5"/>
          </p:nvPr>
        </p:nvSpPr>
        <p:spPr/>
        <p:txBody>
          <a:bodyPr/>
          <a:lstStyle/>
          <a:p>
            <a:fld id="{EAF5446F-7955-4AFF-8C41-B887C75FD16E}" type="slidenum">
              <a:rPr lang="de-DE" smtClean="0"/>
              <a:t>6</a:t>
            </a:fld>
            <a:endParaRPr lang="de-DE"/>
          </a:p>
        </p:txBody>
      </p:sp>
    </p:spTree>
    <p:extLst>
      <p:ext uri="{BB962C8B-B14F-4D97-AF65-F5344CB8AC3E}">
        <p14:creationId xmlns:p14="http://schemas.microsoft.com/office/powerpoint/2010/main" val="1662377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Das Akademie-Logo PAM.</a:t>
            </a:r>
          </a:p>
        </p:txBody>
      </p:sp>
      <p:sp>
        <p:nvSpPr>
          <p:cNvPr id="4" name="Foliennummernplatzhalter 3"/>
          <p:cNvSpPr>
            <a:spLocks noGrp="1"/>
          </p:cNvSpPr>
          <p:nvPr>
            <p:ph type="sldNum" sz="quarter" idx="5"/>
          </p:nvPr>
        </p:nvSpPr>
        <p:spPr/>
        <p:txBody>
          <a:bodyPr/>
          <a:lstStyle/>
          <a:p>
            <a:fld id="{EAF5446F-7955-4AFF-8C41-B887C75FD16E}" type="slidenum">
              <a:rPr lang="de-DE" smtClean="0"/>
              <a:t>7</a:t>
            </a:fld>
            <a:endParaRPr lang="de-DE"/>
          </a:p>
        </p:txBody>
      </p:sp>
    </p:spTree>
    <p:extLst>
      <p:ext uri="{BB962C8B-B14F-4D97-AF65-F5344CB8AC3E}">
        <p14:creationId xmlns:p14="http://schemas.microsoft.com/office/powerpoint/2010/main" val="1922438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A lively porcelain culture needs not only historical collections but also places where people can create themselves. That’s why the Porcelain Academy combines the tradition of Meissen with contemporary art, further education, and international exchange.</a:t>
            </a:r>
            <a:endParaRPr lang="de-DE" dirty="0"/>
          </a:p>
          <a:p>
            <a:endParaRPr lang="de-DE" dirty="0"/>
          </a:p>
        </p:txBody>
      </p:sp>
      <p:sp>
        <p:nvSpPr>
          <p:cNvPr id="4" name="Foliennummernplatzhalter 3"/>
          <p:cNvSpPr>
            <a:spLocks noGrp="1"/>
          </p:cNvSpPr>
          <p:nvPr>
            <p:ph type="sldNum" sz="quarter" idx="5"/>
          </p:nvPr>
        </p:nvSpPr>
        <p:spPr/>
        <p:txBody>
          <a:bodyPr/>
          <a:lstStyle/>
          <a:p>
            <a:fld id="{DC67412A-69A3-4326-9911-75E515BB175E}" type="slidenum">
              <a:rPr lang="de-DE" smtClean="0"/>
              <a:t>9</a:t>
            </a:fld>
            <a:endParaRPr lang="de-DE"/>
          </a:p>
        </p:txBody>
      </p:sp>
    </p:spTree>
    <p:extLst>
      <p:ext uri="{BB962C8B-B14F-4D97-AF65-F5344CB8AC3E}">
        <p14:creationId xmlns:p14="http://schemas.microsoft.com/office/powerpoint/2010/main" val="2160863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405E4-B10D-BC84-8E53-0A55E0F9C28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BDC40FB-7D6C-0E5E-6E6A-14A83F6C793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1650B1C-CF7A-A7A6-FF2F-2A102F3BE744}"/>
              </a:ext>
            </a:extLst>
          </p:cNvPr>
          <p:cNvSpPr>
            <a:spLocks noGrp="1"/>
          </p:cNvSpPr>
          <p:nvPr>
            <p:ph type="body" idx="1"/>
          </p:nvPr>
        </p:nvSpPr>
        <p:spPr/>
        <p:txBody>
          <a:bodyPr/>
          <a:lstStyle/>
          <a:p>
            <a:r>
              <a:rPr lang="en-US" dirty="0"/>
              <a:t>Thank you very much for the invitation to the forum under the motto 'Dialogues between World Heritage and Civilization' here in Jingdezhen. I’m delighted to introduce the Meißen Porcelain Academy to you, a non-profit institution dedicated to preserving and revitalizing the craft of porcelain art internationally. The academy provides a platform for both tradition and modernity.</a:t>
            </a:r>
            <a:endParaRPr lang="de-DE" dirty="0"/>
          </a:p>
        </p:txBody>
      </p:sp>
      <p:sp>
        <p:nvSpPr>
          <p:cNvPr id="4" name="Foliennummernplatzhalter 3">
            <a:extLst>
              <a:ext uri="{FF2B5EF4-FFF2-40B4-BE49-F238E27FC236}">
                <a16:creationId xmlns:a16="http://schemas.microsoft.com/office/drawing/2014/main" id="{7C3F4D09-F823-307D-0AD3-1497F3EFF888}"/>
              </a:ext>
            </a:extLst>
          </p:cNvPr>
          <p:cNvSpPr>
            <a:spLocks noGrp="1"/>
          </p:cNvSpPr>
          <p:nvPr>
            <p:ph type="sldNum" sz="quarter" idx="5"/>
          </p:nvPr>
        </p:nvSpPr>
        <p:spPr/>
        <p:txBody>
          <a:bodyPr/>
          <a:lstStyle/>
          <a:p>
            <a:fld id="{EAF5446F-7955-4AFF-8C41-B887C75FD16E}" type="slidenum">
              <a:rPr lang="de-DE" smtClean="0"/>
              <a:t>10</a:t>
            </a:fld>
            <a:endParaRPr lang="de-DE"/>
          </a:p>
        </p:txBody>
      </p:sp>
    </p:spTree>
    <p:extLst>
      <p:ext uri="{BB962C8B-B14F-4D97-AF65-F5344CB8AC3E}">
        <p14:creationId xmlns:p14="http://schemas.microsoft.com/office/powerpoint/2010/main" val="568495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7B497D-8E11-8F79-537B-BFE3823EE23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3DF61536-DE55-74F1-9B1E-23F0CE6775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7D709418-828E-E57F-8CF4-59D25BE93E78}"/>
              </a:ext>
            </a:extLst>
          </p:cNvPr>
          <p:cNvSpPr>
            <a:spLocks noGrp="1"/>
          </p:cNvSpPr>
          <p:nvPr>
            <p:ph type="dt" sz="half" idx="10"/>
          </p:nvPr>
        </p:nvSpPr>
        <p:spPr/>
        <p:txBody>
          <a:bodyPr/>
          <a:lstStyle/>
          <a:p>
            <a:fld id="{8B7337DA-82DE-434F-8014-6FEFAB102FAC}" type="datetimeFigureOut">
              <a:rPr lang="de-DE" smtClean="0"/>
              <a:t>13.10.26</a:t>
            </a:fld>
            <a:endParaRPr lang="de-DE"/>
          </a:p>
        </p:txBody>
      </p:sp>
      <p:sp>
        <p:nvSpPr>
          <p:cNvPr id="5" name="Fußzeilenplatzhalter 4">
            <a:extLst>
              <a:ext uri="{FF2B5EF4-FFF2-40B4-BE49-F238E27FC236}">
                <a16:creationId xmlns:a16="http://schemas.microsoft.com/office/drawing/2014/main" id="{1DD4F454-1121-1481-6C02-4B4BF2FA9FC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63655A1-0BFB-2EC8-CE0A-E44E748AAEF3}"/>
              </a:ext>
            </a:extLst>
          </p:cNvPr>
          <p:cNvSpPr>
            <a:spLocks noGrp="1"/>
          </p:cNvSpPr>
          <p:nvPr>
            <p:ph type="sldNum" sz="quarter" idx="12"/>
          </p:nvPr>
        </p:nvSpPr>
        <p:spPr/>
        <p:txBody>
          <a:bodyPr/>
          <a:lstStyle/>
          <a:p>
            <a:fld id="{F1F41302-32C6-4927-B222-BCCA7044AAB1}" type="slidenum">
              <a:rPr lang="de-DE" smtClean="0"/>
              <a:t>‹Nr.›</a:t>
            </a:fld>
            <a:endParaRPr lang="de-DE"/>
          </a:p>
        </p:txBody>
      </p:sp>
    </p:spTree>
    <p:extLst>
      <p:ext uri="{BB962C8B-B14F-4D97-AF65-F5344CB8AC3E}">
        <p14:creationId xmlns:p14="http://schemas.microsoft.com/office/powerpoint/2010/main" val="2915829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533215-6E97-0423-D886-6546851ADA0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399F256-C913-F6A6-93B3-EA4366EEE06B}"/>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D89EB2B-BF07-DEDA-5C6F-1D577E1F8BE5}"/>
              </a:ext>
            </a:extLst>
          </p:cNvPr>
          <p:cNvSpPr>
            <a:spLocks noGrp="1"/>
          </p:cNvSpPr>
          <p:nvPr>
            <p:ph type="dt" sz="half" idx="10"/>
          </p:nvPr>
        </p:nvSpPr>
        <p:spPr/>
        <p:txBody>
          <a:bodyPr/>
          <a:lstStyle/>
          <a:p>
            <a:fld id="{8B7337DA-82DE-434F-8014-6FEFAB102FAC}" type="datetimeFigureOut">
              <a:rPr lang="de-DE" smtClean="0"/>
              <a:t>13.10.26</a:t>
            </a:fld>
            <a:endParaRPr lang="de-DE"/>
          </a:p>
        </p:txBody>
      </p:sp>
      <p:sp>
        <p:nvSpPr>
          <p:cNvPr id="5" name="Fußzeilenplatzhalter 4">
            <a:extLst>
              <a:ext uri="{FF2B5EF4-FFF2-40B4-BE49-F238E27FC236}">
                <a16:creationId xmlns:a16="http://schemas.microsoft.com/office/drawing/2014/main" id="{38873442-A6BB-77F6-AE9E-FA1FEF1EC32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61C38F3-6B76-8F3F-3A13-604719A1D856}"/>
              </a:ext>
            </a:extLst>
          </p:cNvPr>
          <p:cNvSpPr>
            <a:spLocks noGrp="1"/>
          </p:cNvSpPr>
          <p:nvPr>
            <p:ph type="sldNum" sz="quarter" idx="12"/>
          </p:nvPr>
        </p:nvSpPr>
        <p:spPr/>
        <p:txBody>
          <a:bodyPr/>
          <a:lstStyle/>
          <a:p>
            <a:fld id="{F1F41302-32C6-4927-B222-BCCA7044AAB1}" type="slidenum">
              <a:rPr lang="de-DE" smtClean="0"/>
              <a:t>‹Nr.›</a:t>
            </a:fld>
            <a:endParaRPr lang="de-DE"/>
          </a:p>
        </p:txBody>
      </p:sp>
    </p:spTree>
    <p:extLst>
      <p:ext uri="{BB962C8B-B14F-4D97-AF65-F5344CB8AC3E}">
        <p14:creationId xmlns:p14="http://schemas.microsoft.com/office/powerpoint/2010/main" val="4232288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AFE1A5-A79A-BA93-D2E1-A8DA6CB13B7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CE8E0B1E-319C-6640-7774-86FEE4BBFD8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FC91443D-3B45-0357-B30D-1FFCBA75C340}"/>
              </a:ext>
            </a:extLst>
          </p:cNvPr>
          <p:cNvSpPr>
            <a:spLocks noGrp="1"/>
          </p:cNvSpPr>
          <p:nvPr>
            <p:ph type="dt" sz="half" idx="10"/>
          </p:nvPr>
        </p:nvSpPr>
        <p:spPr/>
        <p:txBody>
          <a:bodyPr/>
          <a:lstStyle/>
          <a:p>
            <a:fld id="{8B7337DA-82DE-434F-8014-6FEFAB102FAC}" type="datetimeFigureOut">
              <a:rPr lang="de-DE" smtClean="0"/>
              <a:t>13.10.26</a:t>
            </a:fld>
            <a:endParaRPr lang="de-DE"/>
          </a:p>
        </p:txBody>
      </p:sp>
      <p:sp>
        <p:nvSpPr>
          <p:cNvPr id="5" name="Fußzeilenplatzhalter 4">
            <a:extLst>
              <a:ext uri="{FF2B5EF4-FFF2-40B4-BE49-F238E27FC236}">
                <a16:creationId xmlns:a16="http://schemas.microsoft.com/office/drawing/2014/main" id="{817A5D09-3FE0-8402-026C-EECCB205168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E568AFC-7F93-6C66-A262-91394EAC9DC9}"/>
              </a:ext>
            </a:extLst>
          </p:cNvPr>
          <p:cNvSpPr>
            <a:spLocks noGrp="1"/>
          </p:cNvSpPr>
          <p:nvPr>
            <p:ph type="sldNum" sz="quarter" idx="12"/>
          </p:nvPr>
        </p:nvSpPr>
        <p:spPr/>
        <p:txBody>
          <a:bodyPr/>
          <a:lstStyle/>
          <a:p>
            <a:fld id="{F1F41302-32C6-4927-B222-BCCA7044AAB1}" type="slidenum">
              <a:rPr lang="de-DE" smtClean="0"/>
              <a:t>‹Nr.›</a:t>
            </a:fld>
            <a:endParaRPr lang="de-DE"/>
          </a:p>
        </p:txBody>
      </p:sp>
    </p:spTree>
    <p:extLst>
      <p:ext uri="{BB962C8B-B14F-4D97-AF65-F5344CB8AC3E}">
        <p14:creationId xmlns:p14="http://schemas.microsoft.com/office/powerpoint/2010/main" val="1221241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46CB6B-279C-57D6-7756-4FF1FEEB1F0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2F4901A-1190-34BF-3646-54EE01C84749}"/>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AD5190E9-28FD-DC10-73FF-ECA2DCBC89B2}"/>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B23B3C4F-81E0-FC63-C6EA-33DB1321FD23}"/>
              </a:ext>
            </a:extLst>
          </p:cNvPr>
          <p:cNvSpPr>
            <a:spLocks noGrp="1"/>
          </p:cNvSpPr>
          <p:nvPr>
            <p:ph type="dt" sz="half" idx="10"/>
          </p:nvPr>
        </p:nvSpPr>
        <p:spPr/>
        <p:txBody>
          <a:bodyPr/>
          <a:lstStyle/>
          <a:p>
            <a:fld id="{8B7337DA-82DE-434F-8014-6FEFAB102FAC}" type="datetimeFigureOut">
              <a:rPr lang="de-DE" smtClean="0"/>
              <a:t>13.10.26</a:t>
            </a:fld>
            <a:endParaRPr lang="de-DE"/>
          </a:p>
        </p:txBody>
      </p:sp>
      <p:sp>
        <p:nvSpPr>
          <p:cNvPr id="6" name="Fußzeilenplatzhalter 5">
            <a:extLst>
              <a:ext uri="{FF2B5EF4-FFF2-40B4-BE49-F238E27FC236}">
                <a16:creationId xmlns:a16="http://schemas.microsoft.com/office/drawing/2014/main" id="{D5FC3E4E-8082-7957-0CE9-2BFC589F0C9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D3D6404-C2D8-FCE0-327E-6BCE4C100C30}"/>
              </a:ext>
            </a:extLst>
          </p:cNvPr>
          <p:cNvSpPr>
            <a:spLocks noGrp="1"/>
          </p:cNvSpPr>
          <p:nvPr>
            <p:ph type="sldNum" sz="quarter" idx="12"/>
          </p:nvPr>
        </p:nvSpPr>
        <p:spPr/>
        <p:txBody>
          <a:bodyPr/>
          <a:lstStyle/>
          <a:p>
            <a:fld id="{F1F41302-32C6-4927-B222-BCCA7044AAB1}" type="slidenum">
              <a:rPr lang="de-DE" smtClean="0"/>
              <a:t>‹Nr.›</a:t>
            </a:fld>
            <a:endParaRPr lang="de-DE"/>
          </a:p>
        </p:txBody>
      </p:sp>
    </p:spTree>
    <p:extLst>
      <p:ext uri="{BB962C8B-B14F-4D97-AF65-F5344CB8AC3E}">
        <p14:creationId xmlns:p14="http://schemas.microsoft.com/office/powerpoint/2010/main" val="3885931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0AD90D-67CE-2367-4948-825BC46AC2B7}"/>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E69568B0-AB22-1539-4B06-57A17732D7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678CFB2-BED7-C0C8-04B7-CB991B85B275}"/>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32F4CBCA-DF0B-043C-C7D6-F826B0ED02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D5AC698-B541-091F-8FAD-AE1C3B6C3D4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8D8B0D56-897B-6BA2-15CD-6C36958E3C1C}"/>
              </a:ext>
            </a:extLst>
          </p:cNvPr>
          <p:cNvSpPr>
            <a:spLocks noGrp="1"/>
          </p:cNvSpPr>
          <p:nvPr>
            <p:ph type="dt" sz="half" idx="10"/>
          </p:nvPr>
        </p:nvSpPr>
        <p:spPr/>
        <p:txBody>
          <a:bodyPr/>
          <a:lstStyle/>
          <a:p>
            <a:fld id="{8B7337DA-82DE-434F-8014-6FEFAB102FAC}" type="datetimeFigureOut">
              <a:rPr lang="de-DE" smtClean="0"/>
              <a:t>13.10.26</a:t>
            </a:fld>
            <a:endParaRPr lang="de-DE"/>
          </a:p>
        </p:txBody>
      </p:sp>
      <p:sp>
        <p:nvSpPr>
          <p:cNvPr id="8" name="Fußzeilenplatzhalter 7">
            <a:extLst>
              <a:ext uri="{FF2B5EF4-FFF2-40B4-BE49-F238E27FC236}">
                <a16:creationId xmlns:a16="http://schemas.microsoft.com/office/drawing/2014/main" id="{63CA668D-D092-6CD6-9DD1-5D172A9E06A2}"/>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A6CB92F3-8979-9103-5C15-312A555F0FBF}"/>
              </a:ext>
            </a:extLst>
          </p:cNvPr>
          <p:cNvSpPr>
            <a:spLocks noGrp="1"/>
          </p:cNvSpPr>
          <p:nvPr>
            <p:ph type="sldNum" sz="quarter" idx="12"/>
          </p:nvPr>
        </p:nvSpPr>
        <p:spPr/>
        <p:txBody>
          <a:bodyPr/>
          <a:lstStyle/>
          <a:p>
            <a:fld id="{F1F41302-32C6-4927-B222-BCCA7044AAB1}" type="slidenum">
              <a:rPr lang="de-DE" smtClean="0"/>
              <a:t>‹Nr.›</a:t>
            </a:fld>
            <a:endParaRPr lang="de-DE"/>
          </a:p>
        </p:txBody>
      </p:sp>
    </p:spTree>
    <p:extLst>
      <p:ext uri="{BB962C8B-B14F-4D97-AF65-F5344CB8AC3E}">
        <p14:creationId xmlns:p14="http://schemas.microsoft.com/office/powerpoint/2010/main" val="4288894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1EE03C-A9AE-303B-171A-A3F216F10AE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8B222563-7C5D-8BB2-7E7E-4131B4946281}"/>
              </a:ext>
            </a:extLst>
          </p:cNvPr>
          <p:cNvSpPr>
            <a:spLocks noGrp="1"/>
          </p:cNvSpPr>
          <p:nvPr>
            <p:ph type="dt" sz="half" idx="10"/>
          </p:nvPr>
        </p:nvSpPr>
        <p:spPr/>
        <p:txBody>
          <a:bodyPr/>
          <a:lstStyle/>
          <a:p>
            <a:fld id="{8B7337DA-82DE-434F-8014-6FEFAB102FAC}" type="datetimeFigureOut">
              <a:rPr lang="de-DE" smtClean="0"/>
              <a:t>13.10.26</a:t>
            </a:fld>
            <a:endParaRPr lang="de-DE"/>
          </a:p>
        </p:txBody>
      </p:sp>
      <p:sp>
        <p:nvSpPr>
          <p:cNvPr id="4" name="Fußzeilenplatzhalter 3">
            <a:extLst>
              <a:ext uri="{FF2B5EF4-FFF2-40B4-BE49-F238E27FC236}">
                <a16:creationId xmlns:a16="http://schemas.microsoft.com/office/drawing/2014/main" id="{CD620739-FD3F-9928-1271-3AC7D1E7DE2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6B58EC9A-3CB7-E684-32C6-278CB6ADD94E}"/>
              </a:ext>
            </a:extLst>
          </p:cNvPr>
          <p:cNvSpPr>
            <a:spLocks noGrp="1"/>
          </p:cNvSpPr>
          <p:nvPr>
            <p:ph type="sldNum" sz="quarter" idx="12"/>
          </p:nvPr>
        </p:nvSpPr>
        <p:spPr/>
        <p:txBody>
          <a:bodyPr/>
          <a:lstStyle/>
          <a:p>
            <a:fld id="{F1F41302-32C6-4927-B222-BCCA7044AAB1}" type="slidenum">
              <a:rPr lang="de-DE" smtClean="0"/>
              <a:t>‹Nr.›</a:t>
            </a:fld>
            <a:endParaRPr lang="de-DE"/>
          </a:p>
        </p:txBody>
      </p:sp>
    </p:spTree>
    <p:extLst>
      <p:ext uri="{BB962C8B-B14F-4D97-AF65-F5344CB8AC3E}">
        <p14:creationId xmlns:p14="http://schemas.microsoft.com/office/powerpoint/2010/main" val="4156641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5BEF19A-6E84-B22D-9EE6-4DDE8AD26956}"/>
              </a:ext>
            </a:extLst>
          </p:cNvPr>
          <p:cNvSpPr>
            <a:spLocks noGrp="1"/>
          </p:cNvSpPr>
          <p:nvPr>
            <p:ph type="dt" sz="half" idx="10"/>
          </p:nvPr>
        </p:nvSpPr>
        <p:spPr/>
        <p:txBody>
          <a:bodyPr/>
          <a:lstStyle/>
          <a:p>
            <a:fld id="{8B7337DA-82DE-434F-8014-6FEFAB102FAC}" type="datetimeFigureOut">
              <a:rPr lang="de-DE" smtClean="0"/>
              <a:t>13.10.26</a:t>
            </a:fld>
            <a:endParaRPr lang="de-DE"/>
          </a:p>
        </p:txBody>
      </p:sp>
      <p:sp>
        <p:nvSpPr>
          <p:cNvPr id="3" name="Fußzeilenplatzhalter 2">
            <a:extLst>
              <a:ext uri="{FF2B5EF4-FFF2-40B4-BE49-F238E27FC236}">
                <a16:creationId xmlns:a16="http://schemas.microsoft.com/office/drawing/2014/main" id="{6B514A31-AEF4-E727-3EEE-4E36B596DAFE}"/>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D48D4F86-1DCC-A279-5940-89AD70E2C182}"/>
              </a:ext>
            </a:extLst>
          </p:cNvPr>
          <p:cNvSpPr>
            <a:spLocks noGrp="1"/>
          </p:cNvSpPr>
          <p:nvPr>
            <p:ph type="sldNum" sz="quarter" idx="12"/>
          </p:nvPr>
        </p:nvSpPr>
        <p:spPr/>
        <p:txBody>
          <a:bodyPr/>
          <a:lstStyle/>
          <a:p>
            <a:fld id="{F1F41302-32C6-4927-B222-BCCA7044AAB1}" type="slidenum">
              <a:rPr lang="de-DE" smtClean="0"/>
              <a:t>‹Nr.›</a:t>
            </a:fld>
            <a:endParaRPr lang="de-DE"/>
          </a:p>
        </p:txBody>
      </p:sp>
    </p:spTree>
    <p:extLst>
      <p:ext uri="{BB962C8B-B14F-4D97-AF65-F5344CB8AC3E}">
        <p14:creationId xmlns:p14="http://schemas.microsoft.com/office/powerpoint/2010/main" val="2638710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A5B01E-B658-E2BA-19D2-7CB23B1EC65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907F106-CB20-B74B-316F-98DFF62DDA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8B0C2851-9A95-493C-628A-3530C7A9F6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FE6D41C-AA03-89A2-5035-AD56F30BECD5}"/>
              </a:ext>
            </a:extLst>
          </p:cNvPr>
          <p:cNvSpPr>
            <a:spLocks noGrp="1"/>
          </p:cNvSpPr>
          <p:nvPr>
            <p:ph type="dt" sz="half" idx="10"/>
          </p:nvPr>
        </p:nvSpPr>
        <p:spPr/>
        <p:txBody>
          <a:bodyPr/>
          <a:lstStyle/>
          <a:p>
            <a:fld id="{8B7337DA-82DE-434F-8014-6FEFAB102FAC}" type="datetimeFigureOut">
              <a:rPr lang="de-DE" smtClean="0"/>
              <a:t>13.10.26</a:t>
            </a:fld>
            <a:endParaRPr lang="de-DE"/>
          </a:p>
        </p:txBody>
      </p:sp>
      <p:sp>
        <p:nvSpPr>
          <p:cNvPr id="6" name="Fußzeilenplatzhalter 5">
            <a:extLst>
              <a:ext uri="{FF2B5EF4-FFF2-40B4-BE49-F238E27FC236}">
                <a16:creationId xmlns:a16="http://schemas.microsoft.com/office/drawing/2014/main" id="{048E5666-3F5F-52AB-FBCE-268B433D33B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68AE78C-AE01-CBAA-9392-1A51D513A7B4}"/>
              </a:ext>
            </a:extLst>
          </p:cNvPr>
          <p:cNvSpPr>
            <a:spLocks noGrp="1"/>
          </p:cNvSpPr>
          <p:nvPr>
            <p:ph type="sldNum" sz="quarter" idx="12"/>
          </p:nvPr>
        </p:nvSpPr>
        <p:spPr/>
        <p:txBody>
          <a:bodyPr/>
          <a:lstStyle/>
          <a:p>
            <a:fld id="{F1F41302-32C6-4927-B222-BCCA7044AAB1}" type="slidenum">
              <a:rPr lang="de-DE" smtClean="0"/>
              <a:t>‹Nr.›</a:t>
            </a:fld>
            <a:endParaRPr lang="de-DE"/>
          </a:p>
        </p:txBody>
      </p:sp>
    </p:spTree>
    <p:extLst>
      <p:ext uri="{BB962C8B-B14F-4D97-AF65-F5344CB8AC3E}">
        <p14:creationId xmlns:p14="http://schemas.microsoft.com/office/powerpoint/2010/main" val="985205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94DBDC-63ED-8972-30F1-84ADEEA755E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DF8D00F3-BE02-BCC9-9C9A-10C0304CFCC7}"/>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C2F5A702-691A-F8B1-C197-6B7C5C5AB5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275DEBC-54BF-9E6D-F550-48F734509C07}"/>
              </a:ext>
            </a:extLst>
          </p:cNvPr>
          <p:cNvSpPr>
            <a:spLocks noGrp="1"/>
          </p:cNvSpPr>
          <p:nvPr>
            <p:ph type="dt" sz="half" idx="10"/>
          </p:nvPr>
        </p:nvSpPr>
        <p:spPr/>
        <p:txBody>
          <a:bodyPr/>
          <a:lstStyle/>
          <a:p>
            <a:fld id="{8B7337DA-82DE-434F-8014-6FEFAB102FAC}" type="datetimeFigureOut">
              <a:rPr lang="de-DE" smtClean="0"/>
              <a:t>13.10.26</a:t>
            </a:fld>
            <a:endParaRPr lang="de-DE"/>
          </a:p>
        </p:txBody>
      </p:sp>
      <p:sp>
        <p:nvSpPr>
          <p:cNvPr id="6" name="Fußzeilenplatzhalter 5">
            <a:extLst>
              <a:ext uri="{FF2B5EF4-FFF2-40B4-BE49-F238E27FC236}">
                <a16:creationId xmlns:a16="http://schemas.microsoft.com/office/drawing/2014/main" id="{DDF57DDD-16DF-A984-5D82-6FC01D114CF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FDE2A28-043B-7265-EA7E-D03C8D484D2F}"/>
              </a:ext>
            </a:extLst>
          </p:cNvPr>
          <p:cNvSpPr>
            <a:spLocks noGrp="1"/>
          </p:cNvSpPr>
          <p:nvPr>
            <p:ph type="sldNum" sz="quarter" idx="12"/>
          </p:nvPr>
        </p:nvSpPr>
        <p:spPr/>
        <p:txBody>
          <a:bodyPr/>
          <a:lstStyle/>
          <a:p>
            <a:fld id="{F1F41302-32C6-4927-B222-BCCA7044AAB1}" type="slidenum">
              <a:rPr lang="de-DE" smtClean="0"/>
              <a:t>‹Nr.›</a:t>
            </a:fld>
            <a:endParaRPr lang="de-DE"/>
          </a:p>
        </p:txBody>
      </p:sp>
    </p:spTree>
    <p:extLst>
      <p:ext uri="{BB962C8B-B14F-4D97-AF65-F5344CB8AC3E}">
        <p14:creationId xmlns:p14="http://schemas.microsoft.com/office/powerpoint/2010/main" val="462294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03F3E0-51AE-A6CA-EF45-069E9788F2AD}"/>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A4AEABA0-B1C2-7042-78A7-530DB0EA563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032C491-7E67-0EA6-F529-C4593877EBC2}"/>
              </a:ext>
            </a:extLst>
          </p:cNvPr>
          <p:cNvSpPr>
            <a:spLocks noGrp="1"/>
          </p:cNvSpPr>
          <p:nvPr>
            <p:ph type="dt" sz="half" idx="10"/>
          </p:nvPr>
        </p:nvSpPr>
        <p:spPr/>
        <p:txBody>
          <a:bodyPr/>
          <a:lstStyle/>
          <a:p>
            <a:fld id="{8B7337DA-82DE-434F-8014-6FEFAB102FAC}" type="datetimeFigureOut">
              <a:rPr lang="de-DE" smtClean="0"/>
              <a:t>13.10.26</a:t>
            </a:fld>
            <a:endParaRPr lang="de-DE"/>
          </a:p>
        </p:txBody>
      </p:sp>
      <p:sp>
        <p:nvSpPr>
          <p:cNvPr id="5" name="Fußzeilenplatzhalter 4">
            <a:extLst>
              <a:ext uri="{FF2B5EF4-FFF2-40B4-BE49-F238E27FC236}">
                <a16:creationId xmlns:a16="http://schemas.microsoft.com/office/drawing/2014/main" id="{0442E29D-EDB8-B268-542E-E1738ACCF31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629117F-E5F5-3482-BEC6-67B64B2E0EAC}"/>
              </a:ext>
            </a:extLst>
          </p:cNvPr>
          <p:cNvSpPr>
            <a:spLocks noGrp="1"/>
          </p:cNvSpPr>
          <p:nvPr>
            <p:ph type="sldNum" sz="quarter" idx="12"/>
          </p:nvPr>
        </p:nvSpPr>
        <p:spPr/>
        <p:txBody>
          <a:bodyPr/>
          <a:lstStyle/>
          <a:p>
            <a:fld id="{F1F41302-32C6-4927-B222-BCCA7044AAB1}" type="slidenum">
              <a:rPr lang="de-DE" smtClean="0"/>
              <a:t>‹Nr.›</a:t>
            </a:fld>
            <a:endParaRPr lang="de-DE"/>
          </a:p>
        </p:txBody>
      </p:sp>
    </p:spTree>
    <p:extLst>
      <p:ext uri="{BB962C8B-B14F-4D97-AF65-F5344CB8AC3E}">
        <p14:creationId xmlns:p14="http://schemas.microsoft.com/office/powerpoint/2010/main" val="2085310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8038294-6C30-C688-C826-C7E54BE36C34}"/>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1375CCF5-6B68-38E2-0E27-D1975AD8E8B6}"/>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BC2554A-7A79-E539-33AC-1DC9EC40F47A}"/>
              </a:ext>
            </a:extLst>
          </p:cNvPr>
          <p:cNvSpPr>
            <a:spLocks noGrp="1"/>
          </p:cNvSpPr>
          <p:nvPr>
            <p:ph type="dt" sz="half" idx="10"/>
          </p:nvPr>
        </p:nvSpPr>
        <p:spPr/>
        <p:txBody>
          <a:bodyPr/>
          <a:lstStyle/>
          <a:p>
            <a:fld id="{8B7337DA-82DE-434F-8014-6FEFAB102FAC}" type="datetimeFigureOut">
              <a:rPr lang="de-DE" smtClean="0"/>
              <a:t>13.10.26</a:t>
            </a:fld>
            <a:endParaRPr lang="de-DE"/>
          </a:p>
        </p:txBody>
      </p:sp>
      <p:sp>
        <p:nvSpPr>
          <p:cNvPr id="5" name="Fußzeilenplatzhalter 4">
            <a:extLst>
              <a:ext uri="{FF2B5EF4-FFF2-40B4-BE49-F238E27FC236}">
                <a16:creationId xmlns:a16="http://schemas.microsoft.com/office/drawing/2014/main" id="{091E8A6A-00F6-CF98-C44A-9AB88ECA764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4D71E34-4331-466D-F9CD-A7621DADDC00}"/>
              </a:ext>
            </a:extLst>
          </p:cNvPr>
          <p:cNvSpPr>
            <a:spLocks noGrp="1"/>
          </p:cNvSpPr>
          <p:nvPr>
            <p:ph type="sldNum" sz="quarter" idx="12"/>
          </p:nvPr>
        </p:nvSpPr>
        <p:spPr/>
        <p:txBody>
          <a:bodyPr/>
          <a:lstStyle/>
          <a:p>
            <a:fld id="{F1F41302-32C6-4927-B222-BCCA7044AAB1}" type="slidenum">
              <a:rPr lang="de-DE" smtClean="0"/>
              <a:t>‹Nr.›</a:t>
            </a:fld>
            <a:endParaRPr lang="de-DE"/>
          </a:p>
        </p:txBody>
      </p:sp>
    </p:spTree>
    <p:extLst>
      <p:ext uri="{BB962C8B-B14F-4D97-AF65-F5344CB8AC3E}">
        <p14:creationId xmlns:p14="http://schemas.microsoft.com/office/powerpoint/2010/main" val="3482409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3F0538A-B813-57DF-00E5-656B648D6D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B8489872-C276-BD72-5F9D-C4621F084A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F05A261-B1D7-CEC4-7BA9-2A939E03A8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7337DA-82DE-434F-8014-6FEFAB102FAC}" type="datetimeFigureOut">
              <a:rPr lang="de-DE" smtClean="0"/>
              <a:t>13.10.26</a:t>
            </a:fld>
            <a:endParaRPr lang="de-DE"/>
          </a:p>
        </p:txBody>
      </p:sp>
      <p:sp>
        <p:nvSpPr>
          <p:cNvPr id="5" name="Fußzeilenplatzhalter 4">
            <a:extLst>
              <a:ext uri="{FF2B5EF4-FFF2-40B4-BE49-F238E27FC236}">
                <a16:creationId xmlns:a16="http://schemas.microsoft.com/office/drawing/2014/main" id="{D052B02A-5C05-616A-5A7A-3F114085BD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5A912134-FE3E-1537-67D8-9470656E1B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F41302-32C6-4927-B222-BCCA7044AAB1}" type="slidenum">
              <a:rPr lang="de-DE" smtClean="0"/>
              <a:t>‹Nr.›</a:t>
            </a:fld>
            <a:endParaRPr lang="de-DE"/>
          </a:p>
        </p:txBody>
      </p:sp>
    </p:spTree>
    <p:extLst>
      <p:ext uri="{BB962C8B-B14F-4D97-AF65-F5344CB8AC3E}">
        <p14:creationId xmlns:p14="http://schemas.microsoft.com/office/powerpoint/2010/main" val="16511615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6.jp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85F869-AA90-C688-47C7-E56F5C0B4E58}"/>
              </a:ext>
            </a:extLst>
          </p:cNvPr>
          <p:cNvSpPr>
            <a:spLocks noGrp="1"/>
          </p:cNvSpPr>
          <p:nvPr>
            <p:ph type="ctrTitle"/>
          </p:nvPr>
        </p:nvSpPr>
        <p:spPr>
          <a:xfrm>
            <a:off x="846215" y="2425835"/>
            <a:ext cx="9608425" cy="1092518"/>
          </a:xfrm>
        </p:spPr>
        <p:txBody>
          <a:bodyPr/>
          <a:lstStyle/>
          <a:p>
            <a:r>
              <a:rPr lang="de-DE" dirty="0"/>
              <a:t>         </a:t>
            </a:r>
            <a:r>
              <a:rPr lang="de-DE" sz="4400" b="1" dirty="0"/>
              <a:t>Meissen in Europe</a:t>
            </a:r>
          </a:p>
        </p:txBody>
      </p:sp>
      <p:sp>
        <p:nvSpPr>
          <p:cNvPr id="3" name="Untertitel 2">
            <a:extLst>
              <a:ext uri="{FF2B5EF4-FFF2-40B4-BE49-F238E27FC236}">
                <a16:creationId xmlns:a16="http://schemas.microsoft.com/office/drawing/2014/main" id="{5063872B-614F-536F-1655-14FBF0757F44}"/>
              </a:ext>
            </a:extLst>
          </p:cNvPr>
          <p:cNvSpPr>
            <a:spLocks noGrp="1"/>
          </p:cNvSpPr>
          <p:nvPr>
            <p:ph type="subTitle" idx="1"/>
          </p:nvPr>
        </p:nvSpPr>
        <p:spPr>
          <a:xfrm>
            <a:off x="2548281" y="3863214"/>
            <a:ext cx="7477269" cy="2213530"/>
          </a:xfrm>
        </p:spPr>
        <p:txBody>
          <a:bodyPr>
            <a:normAutofit lnSpcReduction="10000"/>
          </a:bodyPr>
          <a:lstStyle/>
          <a:p>
            <a:r>
              <a:rPr lang="en-US" dirty="0"/>
              <a:t>Europe, Saxony, and the City of Meissen </a:t>
            </a:r>
          </a:p>
          <a:p>
            <a:r>
              <a:rPr lang="en-US" dirty="0"/>
              <a:t>Porcelain Academy Meissen non-profit GmbH </a:t>
            </a:r>
          </a:p>
          <a:p>
            <a:r>
              <a:rPr lang="en-US" dirty="0"/>
              <a:t>Europe is a continent with many countries and cultures. </a:t>
            </a:r>
          </a:p>
          <a:p>
            <a:r>
              <a:rPr lang="en-US" dirty="0"/>
              <a:t>Trade, science, art and education </a:t>
            </a:r>
          </a:p>
          <a:p>
            <a:r>
              <a:rPr lang="en-US" dirty="0"/>
              <a:t>connect the countries.</a:t>
            </a:r>
            <a:endParaRPr lang="de-DE" dirty="0"/>
          </a:p>
        </p:txBody>
      </p:sp>
      <p:sp>
        <p:nvSpPr>
          <p:cNvPr id="8" name="Textfeld 7">
            <a:extLst>
              <a:ext uri="{FF2B5EF4-FFF2-40B4-BE49-F238E27FC236}">
                <a16:creationId xmlns:a16="http://schemas.microsoft.com/office/drawing/2014/main" id="{67E48444-5DE2-CDDC-5A46-AF57C6CD0B83}"/>
              </a:ext>
            </a:extLst>
          </p:cNvPr>
          <p:cNvSpPr txBox="1"/>
          <p:nvPr/>
        </p:nvSpPr>
        <p:spPr>
          <a:xfrm>
            <a:off x="7051040" y="1029772"/>
            <a:ext cx="4886469" cy="369332"/>
          </a:xfrm>
          <a:prstGeom prst="rect">
            <a:avLst/>
          </a:prstGeom>
          <a:noFill/>
        </p:spPr>
        <p:txBody>
          <a:bodyPr wrap="square" rtlCol="0">
            <a:spAutoFit/>
          </a:bodyPr>
          <a:lstStyle/>
          <a:p>
            <a:r>
              <a:rPr lang="de-DE" dirty="0"/>
              <a:t>Porcelain Academy Meissen non-profit GmbH</a:t>
            </a:r>
          </a:p>
        </p:txBody>
      </p:sp>
      <p:pic>
        <p:nvPicPr>
          <p:cNvPr id="10" name="Grafik 9">
            <a:extLst>
              <a:ext uri="{FF2B5EF4-FFF2-40B4-BE49-F238E27FC236}">
                <a16:creationId xmlns:a16="http://schemas.microsoft.com/office/drawing/2014/main" id="{5BC18AE6-A0D4-2D5C-F973-A8168B22CF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2257" y="314438"/>
            <a:ext cx="1800000" cy="1800000"/>
          </a:xfrm>
          <a:prstGeom prst="rect">
            <a:avLst/>
          </a:prstGeom>
        </p:spPr>
      </p:pic>
      <p:sp>
        <p:nvSpPr>
          <p:cNvPr id="4" name="Textfeld 3">
            <a:extLst>
              <a:ext uri="{FF2B5EF4-FFF2-40B4-BE49-F238E27FC236}">
                <a16:creationId xmlns:a16="http://schemas.microsoft.com/office/drawing/2014/main" id="{79D19706-01B1-5C0E-E29E-3041F24B327B}"/>
              </a:ext>
            </a:extLst>
          </p:cNvPr>
          <p:cNvSpPr txBox="1"/>
          <p:nvPr/>
        </p:nvSpPr>
        <p:spPr>
          <a:xfrm>
            <a:off x="2387019" y="2804160"/>
            <a:ext cx="322524" cy="369332"/>
          </a:xfrm>
          <a:prstGeom prst="rect">
            <a:avLst/>
          </a:prstGeom>
          <a:noFill/>
        </p:spPr>
        <p:txBody>
          <a:bodyPr wrap="none" rtlCol="0">
            <a:spAutoFit/>
          </a:bodyPr>
          <a:lstStyle/>
          <a:p>
            <a:r>
              <a:rPr lang="de-DE" b="1" dirty="0">
                <a:solidFill>
                  <a:schemeClr val="bg1"/>
                </a:solidFill>
              </a:rPr>
              <a:t>X</a:t>
            </a:r>
          </a:p>
        </p:txBody>
      </p:sp>
    </p:spTree>
    <p:extLst>
      <p:ext uri="{BB962C8B-B14F-4D97-AF65-F5344CB8AC3E}">
        <p14:creationId xmlns:p14="http://schemas.microsoft.com/office/powerpoint/2010/main" val="3632875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6761E-D83E-63AC-7455-28A71AF1B86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A2CE2A3-D2DD-CC0E-5484-24E484D138FB}"/>
              </a:ext>
            </a:extLst>
          </p:cNvPr>
          <p:cNvSpPr>
            <a:spLocks noGrp="1"/>
          </p:cNvSpPr>
          <p:nvPr>
            <p:ph type="ctrTitle"/>
          </p:nvPr>
        </p:nvSpPr>
        <p:spPr>
          <a:xfrm>
            <a:off x="846215" y="2425835"/>
            <a:ext cx="9608425" cy="1092518"/>
          </a:xfrm>
        </p:spPr>
        <p:txBody>
          <a:bodyPr>
            <a:normAutofit/>
          </a:bodyPr>
          <a:lstStyle/>
          <a:p>
            <a:r>
              <a:rPr lang="de-DE" dirty="0"/>
              <a:t>         </a:t>
            </a:r>
            <a:r>
              <a:rPr lang="de-DE" sz="4400" b="1" dirty="0"/>
              <a:t>Meissen in Germany, in Saxony</a:t>
            </a:r>
          </a:p>
        </p:txBody>
      </p:sp>
      <p:sp>
        <p:nvSpPr>
          <p:cNvPr id="3" name="Untertitel 2">
            <a:extLst>
              <a:ext uri="{FF2B5EF4-FFF2-40B4-BE49-F238E27FC236}">
                <a16:creationId xmlns:a16="http://schemas.microsoft.com/office/drawing/2014/main" id="{2B9DD501-E8B4-B089-51FF-C6A605246AE8}"/>
              </a:ext>
            </a:extLst>
          </p:cNvPr>
          <p:cNvSpPr>
            <a:spLocks noGrp="1"/>
          </p:cNvSpPr>
          <p:nvPr>
            <p:ph type="subTitle" idx="1"/>
          </p:nvPr>
        </p:nvSpPr>
        <p:spPr>
          <a:xfrm>
            <a:off x="1981200" y="3863214"/>
            <a:ext cx="8473440" cy="2547746"/>
          </a:xfrm>
        </p:spPr>
        <p:txBody>
          <a:bodyPr>
            <a:normAutofit/>
          </a:bodyPr>
          <a:lstStyle/>
          <a:p>
            <a:r>
              <a:rPr lang="en-US" dirty="0"/>
              <a:t>Germany is located in Central Europe.  </a:t>
            </a:r>
          </a:p>
          <a:p>
            <a:r>
              <a:rPr lang="en-US" dirty="0"/>
              <a:t>The capital is Berlin.  </a:t>
            </a:r>
          </a:p>
          <a:p>
            <a:r>
              <a:rPr lang="en-US" dirty="0"/>
              <a:t>Germany is a member of the European Union.  </a:t>
            </a:r>
          </a:p>
          <a:p>
            <a:r>
              <a:rPr lang="en-US" dirty="0"/>
              <a:t>The Federal Republic of Germany consists of 16 federal states.</a:t>
            </a:r>
            <a:endParaRPr lang="de-DE" dirty="0"/>
          </a:p>
        </p:txBody>
      </p:sp>
      <p:sp>
        <p:nvSpPr>
          <p:cNvPr id="8" name="Textfeld 7">
            <a:extLst>
              <a:ext uri="{FF2B5EF4-FFF2-40B4-BE49-F238E27FC236}">
                <a16:creationId xmlns:a16="http://schemas.microsoft.com/office/drawing/2014/main" id="{89160943-D0B4-0266-6564-BF09875661DB}"/>
              </a:ext>
            </a:extLst>
          </p:cNvPr>
          <p:cNvSpPr txBox="1"/>
          <p:nvPr/>
        </p:nvSpPr>
        <p:spPr>
          <a:xfrm>
            <a:off x="7051040" y="1029772"/>
            <a:ext cx="4886469" cy="369332"/>
          </a:xfrm>
          <a:prstGeom prst="rect">
            <a:avLst/>
          </a:prstGeom>
          <a:noFill/>
        </p:spPr>
        <p:txBody>
          <a:bodyPr wrap="square" rtlCol="0">
            <a:spAutoFit/>
          </a:bodyPr>
          <a:lstStyle/>
          <a:p>
            <a:r>
              <a:rPr lang="de-DE" dirty="0"/>
              <a:t>Porcelain Academy Meissen non-profit GmbH</a:t>
            </a:r>
          </a:p>
        </p:txBody>
      </p:sp>
      <p:pic>
        <p:nvPicPr>
          <p:cNvPr id="10" name="Grafik 9">
            <a:extLst>
              <a:ext uri="{FF2B5EF4-FFF2-40B4-BE49-F238E27FC236}">
                <a16:creationId xmlns:a16="http://schemas.microsoft.com/office/drawing/2014/main" id="{748E47AB-71ED-6871-0B6D-651C0B3AA8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2257" y="314438"/>
            <a:ext cx="1800000" cy="1800000"/>
          </a:xfrm>
          <a:prstGeom prst="rect">
            <a:avLst/>
          </a:prstGeom>
        </p:spPr>
      </p:pic>
      <p:sp>
        <p:nvSpPr>
          <p:cNvPr id="4" name="Textfeld 3">
            <a:extLst>
              <a:ext uri="{FF2B5EF4-FFF2-40B4-BE49-F238E27FC236}">
                <a16:creationId xmlns:a16="http://schemas.microsoft.com/office/drawing/2014/main" id="{0EDEEFAB-70BA-F662-468E-D010E95BE566}"/>
              </a:ext>
            </a:extLst>
          </p:cNvPr>
          <p:cNvSpPr txBox="1"/>
          <p:nvPr/>
        </p:nvSpPr>
        <p:spPr>
          <a:xfrm>
            <a:off x="2387019" y="2804160"/>
            <a:ext cx="322524" cy="369332"/>
          </a:xfrm>
          <a:prstGeom prst="rect">
            <a:avLst/>
          </a:prstGeom>
          <a:noFill/>
        </p:spPr>
        <p:txBody>
          <a:bodyPr wrap="none" rtlCol="0">
            <a:spAutoFit/>
          </a:bodyPr>
          <a:lstStyle/>
          <a:p>
            <a:r>
              <a:rPr lang="de-DE" b="1" dirty="0">
                <a:solidFill>
                  <a:schemeClr val="bg1"/>
                </a:solidFill>
              </a:rPr>
              <a:t>X</a:t>
            </a:r>
          </a:p>
        </p:txBody>
      </p:sp>
    </p:spTree>
    <p:extLst>
      <p:ext uri="{BB962C8B-B14F-4D97-AF65-F5344CB8AC3E}">
        <p14:creationId xmlns:p14="http://schemas.microsoft.com/office/powerpoint/2010/main" val="396901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0757FA-554A-F497-FB96-ACEB6C9E9A53}"/>
              </a:ext>
            </a:extLst>
          </p:cNvPr>
          <p:cNvSpPr>
            <a:spLocks noGrp="1"/>
          </p:cNvSpPr>
          <p:nvPr>
            <p:ph type="title"/>
          </p:nvPr>
        </p:nvSpPr>
        <p:spPr>
          <a:xfrm>
            <a:off x="1296001" y="365125"/>
            <a:ext cx="10515600" cy="1325563"/>
          </a:xfrm>
        </p:spPr>
        <p:txBody>
          <a:bodyPr>
            <a:normAutofit/>
          </a:bodyPr>
          <a:lstStyle/>
          <a:p>
            <a:pPr algn="ctr"/>
            <a:r>
              <a:rPr lang="en-US" sz="4000" dirty="0">
                <a:solidFill>
                  <a:schemeClr val="tx1">
                    <a:lumMod val="85000"/>
                    <a:lumOff val="15000"/>
                  </a:schemeClr>
                </a:solidFill>
              </a:rPr>
              <a:t>Porcelain between tradition and modernity</a:t>
            </a:r>
            <a:endParaRPr lang="de-DE" sz="4000" dirty="0"/>
          </a:p>
        </p:txBody>
      </p:sp>
      <p:pic>
        <p:nvPicPr>
          <p:cNvPr id="4" name="Inhaltsplatzhalter 3">
            <a:extLst>
              <a:ext uri="{FF2B5EF4-FFF2-40B4-BE49-F238E27FC236}">
                <a16:creationId xmlns:a16="http://schemas.microsoft.com/office/drawing/2014/main" id="{BF694C0B-26E6-9321-93F2-F5D44BDF2F23}"/>
              </a:ext>
            </a:extLst>
          </p:cNvPr>
          <p:cNvPicPr>
            <a:picLocks noGrp="1" noChangeAspect="1"/>
          </p:cNvPicPr>
          <p:nvPr>
            <p:ph idx="1"/>
          </p:nvPr>
        </p:nvPicPr>
        <p:blipFill>
          <a:blip r:embed="rId2"/>
          <a:srcRect t="12418" b="12582"/>
          <a:stretch>
            <a:fillRect/>
          </a:stretch>
        </p:blipFill>
        <p:spPr>
          <a:xfrm>
            <a:off x="2685002" y="1927906"/>
            <a:ext cx="7737598" cy="4352400"/>
          </a:xfrm>
          <a:prstGeom prst="rect">
            <a:avLst/>
          </a:prstGeom>
        </p:spPr>
      </p:pic>
      <p:pic>
        <p:nvPicPr>
          <p:cNvPr id="6" name="Grafik 5">
            <a:extLst>
              <a:ext uri="{FF2B5EF4-FFF2-40B4-BE49-F238E27FC236}">
                <a16:creationId xmlns:a16="http://schemas.microsoft.com/office/drawing/2014/main" id="{32C72351-7F33-74DA-8839-6ADE537EB6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882" y="127906"/>
            <a:ext cx="1800000" cy="1800000"/>
          </a:xfrm>
          <a:prstGeom prst="rect">
            <a:avLst/>
          </a:prstGeom>
        </p:spPr>
      </p:pic>
    </p:spTree>
    <p:extLst>
      <p:ext uri="{BB962C8B-B14F-4D97-AF65-F5344CB8AC3E}">
        <p14:creationId xmlns:p14="http://schemas.microsoft.com/office/powerpoint/2010/main" val="4227420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C95E7-B8DB-3376-9577-FA67DFF538E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274077C-D3C3-D5BC-8A1B-F124B8E8CB8D}"/>
              </a:ext>
            </a:extLst>
          </p:cNvPr>
          <p:cNvSpPr>
            <a:spLocks noGrp="1"/>
          </p:cNvSpPr>
          <p:nvPr>
            <p:ph type="title"/>
          </p:nvPr>
        </p:nvSpPr>
        <p:spPr>
          <a:xfrm>
            <a:off x="1296001" y="365125"/>
            <a:ext cx="10515600" cy="1325563"/>
          </a:xfrm>
        </p:spPr>
        <p:txBody>
          <a:bodyPr>
            <a:normAutofit/>
          </a:bodyPr>
          <a:lstStyle/>
          <a:p>
            <a:pPr algn="ctr"/>
            <a:r>
              <a:rPr lang="en-US" sz="4000" dirty="0">
                <a:solidFill>
                  <a:schemeClr val="tx1">
                    <a:lumMod val="85000"/>
                    <a:lumOff val="15000"/>
                  </a:schemeClr>
                </a:solidFill>
              </a:rPr>
              <a:t>Workshops</a:t>
            </a:r>
            <a:endParaRPr lang="de-DE" sz="4000" dirty="0"/>
          </a:p>
        </p:txBody>
      </p:sp>
      <p:pic>
        <p:nvPicPr>
          <p:cNvPr id="6" name="Grafik 5">
            <a:extLst>
              <a:ext uri="{FF2B5EF4-FFF2-40B4-BE49-F238E27FC236}">
                <a16:creationId xmlns:a16="http://schemas.microsoft.com/office/drawing/2014/main" id="{E403815D-A328-D275-C106-52BEC79C7C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882" y="127906"/>
            <a:ext cx="1800000" cy="1800000"/>
          </a:xfrm>
          <a:prstGeom prst="rect">
            <a:avLst/>
          </a:prstGeom>
        </p:spPr>
      </p:pic>
      <p:pic>
        <p:nvPicPr>
          <p:cNvPr id="5" name="Inhaltsplatzhalter 4">
            <a:extLst>
              <a:ext uri="{FF2B5EF4-FFF2-40B4-BE49-F238E27FC236}">
                <a16:creationId xmlns:a16="http://schemas.microsoft.com/office/drawing/2014/main" id="{D5FBAEE1-8733-50C5-34EF-EE9B6BE0853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14572" b="1159"/>
          <a:stretch>
            <a:fillRect/>
          </a:stretch>
        </p:blipFill>
        <p:spPr>
          <a:xfrm>
            <a:off x="2689939" y="1927906"/>
            <a:ext cx="7727723" cy="4351338"/>
          </a:xfrm>
          <a:prstGeom prst="rect">
            <a:avLst/>
          </a:prstGeom>
        </p:spPr>
      </p:pic>
    </p:spTree>
    <p:extLst>
      <p:ext uri="{BB962C8B-B14F-4D97-AF65-F5344CB8AC3E}">
        <p14:creationId xmlns:p14="http://schemas.microsoft.com/office/powerpoint/2010/main" val="4167280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26EAC3-1246-F36A-5BC7-E224F35E7B4E}"/>
              </a:ext>
            </a:extLst>
          </p:cNvPr>
          <p:cNvSpPr>
            <a:spLocks noGrp="1"/>
          </p:cNvSpPr>
          <p:nvPr>
            <p:ph type="title"/>
          </p:nvPr>
        </p:nvSpPr>
        <p:spPr>
          <a:xfrm>
            <a:off x="1372821" y="4003861"/>
            <a:ext cx="10515600" cy="1110399"/>
          </a:xfrm>
        </p:spPr>
        <p:txBody>
          <a:bodyPr>
            <a:normAutofit/>
          </a:bodyPr>
          <a:lstStyle/>
          <a:p>
            <a:pPr lvl="0" algn="ctr"/>
            <a:r>
              <a:rPr lang="en-US" sz="2200" dirty="0"/>
              <a:t>Offers and activities of the Academy:</a:t>
            </a:r>
            <a:endParaRPr lang="de-DE" sz="2200" dirty="0"/>
          </a:p>
        </p:txBody>
      </p:sp>
      <p:sp>
        <p:nvSpPr>
          <p:cNvPr id="3" name="Inhaltsplatzhalter 2">
            <a:extLst>
              <a:ext uri="{FF2B5EF4-FFF2-40B4-BE49-F238E27FC236}">
                <a16:creationId xmlns:a16="http://schemas.microsoft.com/office/drawing/2014/main" id="{77DD9F71-A2BA-85FE-C4EC-9C0C5C4083F4}"/>
              </a:ext>
            </a:extLst>
          </p:cNvPr>
          <p:cNvSpPr>
            <a:spLocks noGrp="1"/>
          </p:cNvSpPr>
          <p:nvPr>
            <p:ph idx="1"/>
          </p:nvPr>
        </p:nvSpPr>
        <p:spPr>
          <a:xfrm>
            <a:off x="1910081" y="4805916"/>
            <a:ext cx="10129520" cy="1932935"/>
          </a:xfrm>
        </p:spPr>
        <p:txBody>
          <a:bodyPr>
            <a:normAutofit fontScale="92500" lnSpcReduction="20000"/>
          </a:bodyPr>
          <a:lstStyle/>
          <a:p>
            <a:pPr marL="0" indent="0" algn="ctr">
              <a:lnSpc>
                <a:spcPct val="100000"/>
              </a:lnSpc>
              <a:buNone/>
            </a:pPr>
            <a:r>
              <a:rPr lang="en-US" sz="2200" b="1" dirty="0"/>
              <a:t>Lectures and workshops on porcelain design, </a:t>
            </a:r>
          </a:p>
          <a:p>
            <a:pPr marL="0" indent="0" algn="ctr">
              <a:lnSpc>
                <a:spcPct val="100000"/>
              </a:lnSpc>
              <a:buNone/>
            </a:pPr>
            <a:r>
              <a:rPr lang="en-US" sz="2200" b="1" dirty="0"/>
              <a:t>'Artist in Residence', 'Student Exchange', scholarships for national </a:t>
            </a:r>
          </a:p>
          <a:p>
            <a:pPr marL="0" indent="0" algn="ctr">
              <a:lnSpc>
                <a:spcPct val="100000"/>
              </a:lnSpc>
              <a:buNone/>
            </a:pPr>
            <a:r>
              <a:rPr lang="en-US" sz="2200" b="1" dirty="0"/>
              <a:t>and international artists, exhibitions, </a:t>
            </a:r>
          </a:p>
          <a:p>
            <a:pPr marL="0" indent="0" algn="ctr">
              <a:lnSpc>
                <a:spcPct val="100000"/>
              </a:lnSpc>
              <a:buNone/>
            </a:pPr>
            <a:r>
              <a:rPr lang="en-US" sz="2200" b="1" dirty="0"/>
              <a:t>Presentations and cultural events</a:t>
            </a:r>
          </a:p>
          <a:p>
            <a:pPr marL="0" indent="0" algn="ctr">
              <a:lnSpc>
                <a:spcPct val="100000"/>
              </a:lnSpc>
              <a:buNone/>
            </a:pPr>
            <a:r>
              <a:rPr lang="en-US" sz="2200" b="1" dirty="0"/>
              <a:t>The INTERNATIONAL PORCELAIN AND CERAMICS FAIR</a:t>
            </a:r>
            <a:endParaRPr lang="de-DE" sz="2200" b="1" dirty="0"/>
          </a:p>
        </p:txBody>
      </p:sp>
      <p:pic>
        <p:nvPicPr>
          <p:cNvPr id="5" name="Grafik 4">
            <a:extLst>
              <a:ext uri="{FF2B5EF4-FFF2-40B4-BE49-F238E27FC236}">
                <a16:creationId xmlns:a16="http://schemas.microsoft.com/office/drawing/2014/main" id="{7DF67FB6-AD73-FBB5-C4E6-C301E85907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525"/>
            <a:ext cx="6480610" cy="4320000"/>
          </a:xfrm>
          <a:prstGeom prst="rect">
            <a:avLst/>
          </a:prstGeom>
        </p:spPr>
      </p:pic>
      <p:pic>
        <p:nvPicPr>
          <p:cNvPr id="7" name="Grafik 6">
            <a:extLst>
              <a:ext uri="{FF2B5EF4-FFF2-40B4-BE49-F238E27FC236}">
                <a16:creationId xmlns:a16="http://schemas.microsoft.com/office/drawing/2014/main" id="{0514F560-E61C-78F0-D4FD-8EA346ED9D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12000" y="-26525"/>
            <a:ext cx="2880000" cy="4320000"/>
          </a:xfrm>
          <a:prstGeom prst="rect">
            <a:avLst/>
          </a:prstGeom>
        </p:spPr>
      </p:pic>
      <p:pic>
        <p:nvPicPr>
          <p:cNvPr id="11" name="Grafik 10">
            <a:extLst>
              <a:ext uri="{FF2B5EF4-FFF2-40B4-BE49-F238E27FC236}">
                <a16:creationId xmlns:a16="http://schemas.microsoft.com/office/drawing/2014/main" id="{6FC4BACF-D8A1-3891-16B9-1AD801FFF8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72000" y="-26525"/>
            <a:ext cx="3240000" cy="4320000"/>
          </a:xfrm>
          <a:prstGeom prst="rect">
            <a:avLst/>
          </a:prstGeom>
        </p:spPr>
      </p:pic>
      <p:pic>
        <p:nvPicPr>
          <p:cNvPr id="17" name="Grafik 16">
            <a:extLst>
              <a:ext uri="{FF2B5EF4-FFF2-40B4-BE49-F238E27FC236}">
                <a16:creationId xmlns:a16="http://schemas.microsoft.com/office/drawing/2014/main" id="{4DC8FE01-60EC-865F-7A73-81FAD20796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3579" y="4542253"/>
            <a:ext cx="1800000" cy="1800000"/>
          </a:xfrm>
          <a:prstGeom prst="rect">
            <a:avLst/>
          </a:prstGeom>
        </p:spPr>
      </p:pic>
    </p:spTree>
    <p:extLst>
      <p:ext uri="{BB962C8B-B14F-4D97-AF65-F5344CB8AC3E}">
        <p14:creationId xmlns:p14="http://schemas.microsoft.com/office/powerpoint/2010/main" val="377443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3C63B6-3237-8325-B634-CE668ED81029}"/>
              </a:ext>
            </a:extLst>
          </p:cNvPr>
          <p:cNvSpPr>
            <a:spLocks noGrp="1"/>
          </p:cNvSpPr>
          <p:nvPr>
            <p:ph type="title"/>
          </p:nvPr>
        </p:nvSpPr>
        <p:spPr>
          <a:xfrm>
            <a:off x="1143840" y="513196"/>
            <a:ext cx="10855960" cy="1325563"/>
          </a:xfrm>
        </p:spPr>
        <p:txBody>
          <a:bodyPr/>
          <a:lstStyle/>
          <a:p>
            <a:pPr algn="ctr"/>
            <a:r>
              <a:rPr lang="en-US" dirty="0"/>
              <a:t>Learning - Researching - Creating </a:t>
            </a:r>
            <a:br>
              <a:rPr lang="en-US" dirty="0"/>
            </a:br>
            <a:r>
              <a:rPr lang="en-US" sz="3300" dirty="0"/>
              <a:t>at the Meissen Porcelain Academy non-profit GmbH</a:t>
            </a:r>
            <a:endParaRPr lang="de-DE" sz="3300" dirty="0"/>
          </a:p>
        </p:txBody>
      </p:sp>
      <p:sp>
        <p:nvSpPr>
          <p:cNvPr id="7" name="Textfeld 6">
            <a:extLst>
              <a:ext uri="{FF2B5EF4-FFF2-40B4-BE49-F238E27FC236}">
                <a16:creationId xmlns:a16="http://schemas.microsoft.com/office/drawing/2014/main" id="{3A5E8F64-468A-2A19-9594-DC7ED3C51067}"/>
              </a:ext>
            </a:extLst>
          </p:cNvPr>
          <p:cNvSpPr txBox="1"/>
          <p:nvPr/>
        </p:nvSpPr>
        <p:spPr>
          <a:xfrm>
            <a:off x="6520180" y="2407292"/>
            <a:ext cx="5069841" cy="3816429"/>
          </a:xfrm>
          <a:prstGeom prst="rect">
            <a:avLst/>
          </a:prstGeom>
          <a:noFill/>
        </p:spPr>
        <p:txBody>
          <a:bodyPr wrap="square">
            <a:spAutoFit/>
          </a:bodyPr>
          <a:lstStyle/>
          <a:p>
            <a:pPr lvl="0"/>
            <a:r>
              <a:rPr lang="en-US" sz="2200" b="1" dirty="0"/>
              <a:t>Learning: </a:t>
            </a:r>
            <a:r>
              <a:rPr lang="en-US" sz="2200" dirty="0"/>
              <a:t>Understand techniques and put them into practice.</a:t>
            </a:r>
          </a:p>
          <a:p>
            <a:pPr lvl="0"/>
            <a:endParaRPr lang="en-US" sz="2200" dirty="0"/>
          </a:p>
          <a:p>
            <a:pPr lvl="0"/>
            <a:r>
              <a:rPr lang="en-US" sz="2200" b="1" dirty="0"/>
              <a:t>Exploring:</a:t>
            </a:r>
            <a:r>
              <a:rPr lang="en-US" sz="2200" dirty="0"/>
              <a:t> Discover materials, glazes, and processes.</a:t>
            </a:r>
          </a:p>
          <a:p>
            <a:pPr lvl="0"/>
            <a:endParaRPr lang="en-US" sz="2200" dirty="0"/>
          </a:p>
          <a:p>
            <a:pPr lvl="0"/>
            <a:r>
              <a:rPr lang="en-US" sz="2200" b="1" dirty="0"/>
              <a:t>Creating:</a:t>
            </a:r>
            <a:r>
              <a:rPr lang="en-US" sz="2200" dirty="0"/>
              <a:t> Bring your own artistic ideas to life.</a:t>
            </a:r>
          </a:p>
          <a:p>
            <a:pPr lvl="0"/>
            <a:endParaRPr lang="en-US" sz="2200" dirty="0"/>
          </a:p>
          <a:p>
            <a:pPr lvl="0"/>
            <a:r>
              <a:rPr lang="en-US" sz="2200" b="1" dirty="0"/>
              <a:t>Sharing:</a:t>
            </a:r>
            <a:r>
              <a:rPr lang="en-US" sz="2200" dirty="0"/>
              <a:t> Exchange experiences with other artists.</a:t>
            </a:r>
            <a:endParaRPr lang="de-DE" sz="2200" dirty="0"/>
          </a:p>
        </p:txBody>
      </p:sp>
      <p:pic>
        <p:nvPicPr>
          <p:cNvPr id="9" name="Grafik 8">
            <a:extLst>
              <a:ext uri="{FF2B5EF4-FFF2-40B4-BE49-F238E27FC236}">
                <a16:creationId xmlns:a16="http://schemas.microsoft.com/office/drawing/2014/main" id="{D21EDFA8-0764-6BA2-3044-78D3D66549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200" y="188447"/>
            <a:ext cx="1800000" cy="1800000"/>
          </a:xfrm>
          <a:prstGeom prst="rect">
            <a:avLst/>
          </a:prstGeom>
        </p:spPr>
      </p:pic>
      <p:sp>
        <p:nvSpPr>
          <p:cNvPr id="4" name="Inhaltsplatzhalter 3">
            <a:extLst>
              <a:ext uri="{FF2B5EF4-FFF2-40B4-BE49-F238E27FC236}">
                <a16:creationId xmlns:a16="http://schemas.microsoft.com/office/drawing/2014/main" id="{43FDCB28-F4C5-D478-6CCD-AC023F2AF1B6}"/>
              </a:ext>
            </a:extLst>
          </p:cNvPr>
          <p:cNvSpPr>
            <a:spLocks noGrp="1"/>
          </p:cNvSpPr>
          <p:nvPr>
            <p:ph idx="1"/>
          </p:nvPr>
        </p:nvSpPr>
        <p:spPr>
          <a:xfrm>
            <a:off x="782320" y="2286207"/>
            <a:ext cx="5666740" cy="4058597"/>
          </a:xfrm>
        </p:spPr>
        <p:txBody>
          <a:bodyPr>
            <a:normAutofit fontScale="25000" lnSpcReduction="20000"/>
          </a:bodyPr>
          <a:lstStyle/>
          <a:p>
            <a:pPr marL="0" lvl="0" indent="0">
              <a:buNone/>
            </a:pPr>
            <a:endParaRPr lang="en-US" dirty="0"/>
          </a:p>
          <a:p>
            <a:pPr marL="0" lvl="0" indent="0" algn="r">
              <a:buNone/>
            </a:pPr>
            <a:r>
              <a:rPr lang="en-US" sz="8800" dirty="0"/>
              <a:t>PAM stands for Porcelain Academy Meissen.</a:t>
            </a:r>
          </a:p>
          <a:p>
            <a:pPr marL="0" lvl="0" indent="0" algn="r">
              <a:buNone/>
            </a:pPr>
            <a:r>
              <a:rPr lang="en-US" sz="8800" dirty="0"/>
              <a:t>The academy promotes knowledge </a:t>
            </a:r>
          </a:p>
          <a:p>
            <a:pPr marL="0" lvl="0" indent="0" algn="r">
              <a:buNone/>
            </a:pPr>
            <a:r>
              <a:rPr lang="en-US" sz="8800" dirty="0"/>
              <a:t>transfer in the field of porcelain art.</a:t>
            </a:r>
          </a:p>
          <a:p>
            <a:pPr marL="0" lvl="0" indent="0" algn="r">
              <a:buNone/>
            </a:pPr>
            <a:r>
              <a:rPr lang="en-US" sz="8800" dirty="0"/>
              <a:t>It combines local tradition with </a:t>
            </a:r>
          </a:p>
          <a:p>
            <a:pPr marL="0" lvl="0" indent="0" algn="r">
              <a:buNone/>
            </a:pPr>
            <a:r>
              <a:rPr lang="en-US" sz="8800" dirty="0"/>
              <a:t>contemporary design.</a:t>
            </a:r>
          </a:p>
          <a:p>
            <a:pPr marL="0" lvl="0" indent="0" algn="r">
              <a:buNone/>
            </a:pPr>
            <a:r>
              <a:rPr lang="en-US" sz="8800" dirty="0"/>
              <a:t>It is aimed at artists and other </a:t>
            </a:r>
          </a:p>
          <a:p>
            <a:pPr marL="0" lvl="0" indent="0" algn="r">
              <a:buNone/>
            </a:pPr>
            <a:r>
              <a:rPr lang="en-US" sz="8800" dirty="0"/>
              <a:t>interested people.</a:t>
            </a:r>
          </a:p>
          <a:p>
            <a:pPr marL="0" lvl="0" indent="0" algn="r">
              <a:buNone/>
            </a:pPr>
            <a:endParaRPr lang="en-US" sz="8800" dirty="0"/>
          </a:p>
          <a:p>
            <a:pPr marL="0" lvl="0" indent="0" algn="r">
              <a:buNone/>
            </a:pPr>
            <a:r>
              <a:rPr lang="en-US" sz="8800" dirty="0"/>
              <a:t>International collaboration is an </a:t>
            </a:r>
          </a:p>
          <a:p>
            <a:pPr marL="0" lvl="0" indent="0" algn="r">
              <a:buNone/>
            </a:pPr>
            <a:r>
              <a:rPr lang="en-US" sz="8800" dirty="0"/>
              <a:t>important goal.</a:t>
            </a:r>
            <a:endParaRPr lang="de-DE" sz="8800" dirty="0"/>
          </a:p>
        </p:txBody>
      </p:sp>
    </p:spTree>
    <p:extLst>
      <p:ext uri="{BB962C8B-B14F-4D97-AF65-F5344CB8AC3E}">
        <p14:creationId xmlns:p14="http://schemas.microsoft.com/office/powerpoint/2010/main" val="893380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Grafik 4">
            <a:extLst>
              <a:ext uri="{FF2B5EF4-FFF2-40B4-BE49-F238E27FC236}">
                <a16:creationId xmlns:a16="http://schemas.microsoft.com/office/drawing/2014/main" id="{BFFFBD53-5A93-C6B2-A469-79C5F6C45DDD}"/>
              </a:ext>
            </a:extLst>
          </p:cNvPr>
          <p:cNvPicPr>
            <a:picLocks noChangeAspect="1"/>
          </p:cNvPicPr>
          <p:nvPr/>
        </p:nvPicPr>
        <p:blipFill>
          <a:blip r:embed="rId3">
            <a:extLst>
              <a:ext uri="{28A0092B-C50C-407E-A947-70E740481C1C}">
                <a14:useLocalDpi xmlns:a14="http://schemas.microsoft.com/office/drawing/2010/main" val="0"/>
              </a:ext>
            </a:extLst>
          </a:blip>
          <a:srcRect t="13313" r="1" b="49288"/>
          <a:stretch>
            <a:fillRect/>
          </a:stretch>
        </p:blipFill>
        <p:spPr>
          <a:xfrm>
            <a:off x="20" y="1282"/>
            <a:ext cx="12191980" cy="6856718"/>
          </a:xfrm>
          <a:prstGeom prst="rect">
            <a:avLst/>
          </a:prstGeom>
        </p:spPr>
      </p:pic>
      <p:sp>
        <p:nvSpPr>
          <p:cNvPr id="6" name="Textfeld 5">
            <a:extLst>
              <a:ext uri="{FF2B5EF4-FFF2-40B4-BE49-F238E27FC236}">
                <a16:creationId xmlns:a16="http://schemas.microsoft.com/office/drawing/2014/main" id="{24FAFC61-586E-A4F0-570A-DA204EEF9785}"/>
              </a:ext>
            </a:extLst>
          </p:cNvPr>
          <p:cNvSpPr txBox="1"/>
          <p:nvPr/>
        </p:nvSpPr>
        <p:spPr>
          <a:xfrm>
            <a:off x="1278775" y="5788891"/>
            <a:ext cx="2748445" cy="369332"/>
          </a:xfrm>
          <a:prstGeom prst="rect">
            <a:avLst/>
          </a:prstGeom>
          <a:noFill/>
        </p:spPr>
        <p:txBody>
          <a:bodyPr wrap="none" rtlCol="0">
            <a:spAutoFit/>
          </a:bodyPr>
          <a:lstStyle/>
          <a:p>
            <a:r>
              <a:rPr lang="de-DE" dirty="0">
                <a:solidFill>
                  <a:schemeClr val="bg1"/>
                </a:solidFill>
              </a:rPr>
              <a:t>Teacher Guy van Leemput</a:t>
            </a:r>
          </a:p>
        </p:txBody>
      </p:sp>
    </p:spTree>
    <p:extLst>
      <p:ext uri="{BB962C8B-B14F-4D97-AF65-F5344CB8AC3E}">
        <p14:creationId xmlns:p14="http://schemas.microsoft.com/office/powerpoint/2010/main" val="2897342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C3492-79E7-57EC-45BB-586B6EEF921D}"/>
            </a:ext>
          </a:extLst>
        </p:cNvPr>
        <p:cNvGrpSpPr/>
        <p:nvPr/>
      </p:nvGrpSpPr>
      <p:grpSpPr>
        <a:xfrm>
          <a:off x="0" y="0"/>
          <a:ext cx="0" cy="0"/>
          <a:chOff x="0" y="0"/>
          <a:chExt cx="0" cy="0"/>
        </a:xfrm>
      </p:grpSpPr>
      <p:pic>
        <p:nvPicPr>
          <p:cNvPr id="5" name="Grafik 4" descr="Ein Bild, das Vase, Keramik, Töpferei, Keramikwaren enthält.&#10;&#10;Automatisch generierte Beschreibung">
            <a:extLst>
              <a:ext uri="{FF2B5EF4-FFF2-40B4-BE49-F238E27FC236}">
                <a16:creationId xmlns:a16="http://schemas.microsoft.com/office/drawing/2014/main" id="{204F614E-A176-A1B7-231E-B93E7B09D96F}"/>
              </a:ext>
            </a:extLst>
          </p:cNvPr>
          <p:cNvPicPr>
            <a:picLocks noChangeAspect="1"/>
          </p:cNvPicPr>
          <p:nvPr/>
        </p:nvPicPr>
        <p:blipFill>
          <a:blip r:embed="rId2">
            <a:extLst>
              <a:ext uri="{28A0092B-C50C-407E-A947-70E740481C1C}">
                <a14:useLocalDpi xmlns:a14="http://schemas.microsoft.com/office/drawing/2010/main" val="0"/>
              </a:ext>
            </a:extLst>
          </a:blip>
          <a:srcRect t="43040" b="14780"/>
          <a:stretch/>
        </p:blipFill>
        <p:spPr>
          <a:xfrm>
            <a:off x="20" y="1282"/>
            <a:ext cx="12191980" cy="6856718"/>
          </a:xfrm>
          <a:prstGeom prst="rect">
            <a:avLst/>
          </a:prstGeom>
        </p:spPr>
      </p:pic>
      <p:sp>
        <p:nvSpPr>
          <p:cNvPr id="7" name="Textfeld 6">
            <a:extLst>
              <a:ext uri="{FF2B5EF4-FFF2-40B4-BE49-F238E27FC236}">
                <a16:creationId xmlns:a16="http://schemas.microsoft.com/office/drawing/2014/main" id="{8F6BAF36-BF3C-7E77-BAD6-90BFEE305E3E}"/>
              </a:ext>
            </a:extLst>
          </p:cNvPr>
          <p:cNvSpPr txBox="1"/>
          <p:nvPr/>
        </p:nvSpPr>
        <p:spPr>
          <a:xfrm>
            <a:off x="433632" y="5920033"/>
            <a:ext cx="1616918" cy="369332"/>
          </a:xfrm>
          <a:prstGeom prst="rect">
            <a:avLst/>
          </a:prstGeom>
          <a:noFill/>
        </p:spPr>
        <p:txBody>
          <a:bodyPr wrap="none" rtlCol="0">
            <a:spAutoFit/>
          </a:bodyPr>
          <a:lstStyle/>
          <a:p>
            <a:r>
              <a:rPr lang="de-DE" dirty="0">
                <a:solidFill>
                  <a:schemeClr val="bg1"/>
                </a:solidFill>
              </a:rPr>
              <a:t>Judith de Vries</a:t>
            </a:r>
          </a:p>
        </p:txBody>
      </p:sp>
    </p:spTree>
    <p:extLst>
      <p:ext uri="{BB962C8B-B14F-4D97-AF65-F5344CB8AC3E}">
        <p14:creationId xmlns:p14="http://schemas.microsoft.com/office/powerpoint/2010/main" val="1348975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Blume, Pflanze, Kunst enthält.&#10;&#10;Automatisch generierte Beschreibung">
            <a:extLst>
              <a:ext uri="{FF2B5EF4-FFF2-40B4-BE49-F238E27FC236}">
                <a16:creationId xmlns:a16="http://schemas.microsoft.com/office/drawing/2014/main" id="{B814CEB9-3394-3E2D-4C43-39D7FD3856FB}"/>
              </a:ext>
            </a:extLst>
          </p:cNvPr>
          <p:cNvPicPr>
            <a:picLocks noChangeAspect="1"/>
          </p:cNvPicPr>
          <p:nvPr/>
        </p:nvPicPr>
        <p:blipFill>
          <a:blip r:embed="rId3">
            <a:extLst>
              <a:ext uri="{28A0092B-C50C-407E-A947-70E740481C1C}">
                <a14:useLocalDpi xmlns:a14="http://schemas.microsoft.com/office/drawing/2010/main" val="0"/>
              </a:ext>
            </a:extLst>
          </a:blip>
          <a:srcRect t="39209" b="18611"/>
          <a:stretch/>
        </p:blipFill>
        <p:spPr>
          <a:xfrm>
            <a:off x="20" y="1282"/>
            <a:ext cx="12191980" cy="6856718"/>
          </a:xfrm>
          <a:prstGeom prst="rect">
            <a:avLst/>
          </a:prstGeom>
        </p:spPr>
      </p:pic>
      <p:sp>
        <p:nvSpPr>
          <p:cNvPr id="6" name="Textfeld 5">
            <a:extLst>
              <a:ext uri="{FF2B5EF4-FFF2-40B4-BE49-F238E27FC236}">
                <a16:creationId xmlns:a16="http://schemas.microsoft.com/office/drawing/2014/main" id="{4E72B328-2E43-7434-C54B-40CFB16655BB}"/>
              </a:ext>
            </a:extLst>
          </p:cNvPr>
          <p:cNvSpPr txBox="1"/>
          <p:nvPr/>
        </p:nvSpPr>
        <p:spPr>
          <a:xfrm>
            <a:off x="490195" y="5995447"/>
            <a:ext cx="1655325" cy="369332"/>
          </a:xfrm>
          <a:prstGeom prst="rect">
            <a:avLst/>
          </a:prstGeom>
          <a:noFill/>
        </p:spPr>
        <p:txBody>
          <a:bodyPr wrap="none" rtlCol="0">
            <a:spAutoFit/>
          </a:bodyPr>
          <a:lstStyle/>
          <a:p>
            <a:r>
              <a:rPr lang="de-DE" dirty="0">
                <a:solidFill>
                  <a:schemeClr val="bg1">
                    <a:lumMod val="95000"/>
                  </a:schemeClr>
                </a:solidFill>
              </a:rPr>
              <a:t>Francoise Joris</a:t>
            </a:r>
          </a:p>
        </p:txBody>
      </p:sp>
    </p:spTree>
    <p:extLst>
      <p:ext uri="{BB962C8B-B14F-4D97-AF65-F5344CB8AC3E}">
        <p14:creationId xmlns:p14="http://schemas.microsoft.com/office/powerpoint/2010/main" val="4291090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37502-E12A-1F7C-E33E-3A3AC7B4C20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AAD911F-5FEC-2ECC-268E-0ABA32A56015}"/>
              </a:ext>
            </a:extLst>
          </p:cNvPr>
          <p:cNvSpPr>
            <a:spLocks noGrp="1"/>
          </p:cNvSpPr>
          <p:nvPr>
            <p:ph type="ctrTitle"/>
          </p:nvPr>
        </p:nvSpPr>
        <p:spPr>
          <a:xfrm>
            <a:off x="846215" y="2425835"/>
            <a:ext cx="9608425" cy="1092518"/>
          </a:xfrm>
        </p:spPr>
        <p:txBody>
          <a:bodyPr/>
          <a:lstStyle/>
          <a:p>
            <a:r>
              <a:rPr lang="de-DE" dirty="0"/>
              <a:t>         </a:t>
            </a:r>
            <a:endParaRPr lang="de-DE" b="1" dirty="0"/>
          </a:p>
        </p:txBody>
      </p:sp>
      <p:sp>
        <p:nvSpPr>
          <p:cNvPr id="3" name="Untertitel 2">
            <a:extLst>
              <a:ext uri="{FF2B5EF4-FFF2-40B4-BE49-F238E27FC236}">
                <a16:creationId xmlns:a16="http://schemas.microsoft.com/office/drawing/2014/main" id="{9E9116FE-7576-95B3-8DE9-FDB43E6FA336}"/>
              </a:ext>
            </a:extLst>
          </p:cNvPr>
          <p:cNvSpPr>
            <a:spLocks noGrp="1"/>
          </p:cNvSpPr>
          <p:nvPr>
            <p:ph type="subTitle" idx="1"/>
          </p:nvPr>
        </p:nvSpPr>
        <p:spPr>
          <a:xfrm>
            <a:off x="2357365" y="2425835"/>
            <a:ext cx="7477269" cy="2213530"/>
          </a:xfrm>
        </p:spPr>
        <p:txBody>
          <a:bodyPr>
            <a:normAutofit/>
          </a:bodyPr>
          <a:lstStyle/>
          <a:p>
            <a:r>
              <a:rPr lang="en-US" dirty="0"/>
              <a:t>We look forward to your visit and your applications.  </a:t>
            </a:r>
          </a:p>
          <a:p>
            <a:r>
              <a:rPr lang="en-US" dirty="0"/>
              <a:t>Thank you for your attention.</a:t>
            </a:r>
            <a:endParaRPr lang="de-DE" dirty="0"/>
          </a:p>
          <a:p>
            <a:endParaRPr lang="de-DE" dirty="0"/>
          </a:p>
          <a:p>
            <a:r>
              <a:rPr lang="de-DE" dirty="0"/>
              <a:t>www.porzellan-akademie.de</a:t>
            </a:r>
          </a:p>
          <a:p>
            <a:endParaRPr lang="de-DE" dirty="0"/>
          </a:p>
        </p:txBody>
      </p:sp>
      <p:sp>
        <p:nvSpPr>
          <p:cNvPr id="8" name="Textfeld 7">
            <a:extLst>
              <a:ext uri="{FF2B5EF4-FFF2-40B4-BE49-F238E27FC236}">
                <a16:creationId xmlns:a16="http://schemas.microsoft.com/office/drawing/2014/main" id="{1ECF1F67-5906-554C-618F-BFAB50D6A448}"/>
              </a:ext>
            </a:extLst>
          </p:cNvPr>
          <p:cNvSpPr txBox="1"/>
          <p:nvPr/>
        </p:nvSpPr>
        <p:spPr>
          <a:xfrm>
            <a:off x="7051040" y="1029772"/>
            <a:ext cx="4886469" cy="369332"/>
          </a:xfrm>
          <a:prstGeom prst="rect">
            <a:avLst/>
          </a:prstGeom>
          <a:noFill/>
        </p:spPr>
        <p:txBody>
          <a:bodyPr wrap="square" rtlCol="0">
            <a:spAutoFit/>
          </a:bodyPr>
          <a:lstStyle/>
          <a:p>
            <a:r>
              <a:rPr lang="de-DE" dirty="0"/>
              <a:t>Porcelain Academy Meissen non-profit GmbH</a:t>
            </a:r>
          </a:p>
        </p:txBody>
      </p:sp>
      <p:pic>
        <p:nvPicPr>
          <p:cNvPr id="10" name="Grafik 9">
            <a:extLst>
              <a:ext uri="{FF2B5EF4-FFF2-40B4-BE49-F238E27FC236}">
                <a16:creationId xmlns:a16="http://schemas.microsoft.com/office/drawing/2014/main" id="{4D486BE5-8FF8-EF00-6536-74772F641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2257" y="314438"/>
            <a:ext cx="1800000" cy="1800000"/>
          </a:xfrm>
          <a:prstGeom prst="rect">
            <a:avLst/>
          </a:prstGeom>
        </p:spPr>
      </p:pic>
      <p:sp>
        <p:nvSpPr>
          <p:cNvPr id="4" name="Textfeld 3">
            <a:extLst>
              <a:ext uri="{FF2B5EF4-FFF2-40B4-BE49-F238E27FC236}">
                <a16:creationId xmlns:a16="http://schemas.microsoft.com/office/drawing/2014/main" id="{5A601642-3BF1-E021-F1AB-407684EBBDC6}"/>
              </a:ext>
            </a:extLst>
          </p:cNvPr>
          <p:cNvSpPr txBox="1"/>
          <p:nvPr/>
        </p:nvSpPr>
        <p:spPr>
          <a:xfrm>
            <a:off x="2387019" y="2804160"/>
            <a:ext cx="322524" cy="369332"/>
          </a:xfrm>
          <a:prstGeom prst="rect">
            <a:avLst/>
          </a:prstGeom>
          <a:noFill/>
        </p:spPr>
        <p:txBody>
          <a:bodyPr wrap="none" rtlCol="0">
            <a:spAutoFit/>
          </a:bodyPr>
          <a:lstStyle/>
          <a:p>
            <a:r>
              <a:rPr lang="de-DE" b="1" dirty="0">
                <a:solidFill>
                  <a:schemeClr val="bg1"/>
                </a:solidFill>
              </a:rPr>
              <a:t>X</a:t>
            </a:r>
          </a:p>
        </p:txBody>
      </p:sp>
      <p:pic>
        <p:nvPicPr>
          <p:cNvPr id="6" name="Grafik 5">
            <a:extLst>
              <a:ext uri="{FF2B5EF4-FFF2-40B4-BE49-F238E27FC236}">
                <a16:creationId xmlns:a16="http://schemas.microsoft.com/office/drawing/2014/main" id="{78AD11E9-CFAF-C474-061C-4C8CFEC7AE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5999" y="4545084"/>
            <a:ext cx="2160000" cy="2160000"/>
          </a:xfrm>
          <a:prstGeom prst="rect">
            <a:avLst/>
          </a:prstGeom>
        </p:spPr>
      </p:pic>
    </p:spTree>
    <p:extLst>
      <p:ext uri="{BB962C8B-B14F-4D97-AF65-F5344CB8AC3E}">
        <p14:creationId xmlns:p14="http://schemas.microsoft.com/office/powerpoint/2010/main" val="2403358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08E0AD2-31A3-D848-2EB4-72897CC1C4B5}"/>
              </a:ext>
            </a:extLst>
          </p:cNvPr>
          <p:cNvSpPr>
            <a:spLocks noGrp="1"/>
          </p:cNvSpPr>
          <p:nvPr>
            <p:ph idx="1"/>
          </p:nvPr>
        </p:nvSpPr>
        <p:spPr/>
        <p:txBody>
          <a:bodyPr/>
          <a:lstStyle/>
          <a:p>
            <a:pPr marL="0" indent="0">
              <a:buNone/>
            </a:pPr>
            <a:r>
              <a:rPr lang="de-DE" dirty="0"/>
              <a:t>Sources:</a:t>
            </a:r>
          </a:p>
          <a:p>
            <a:pPr marL="0" indent="0">
              <a:buNone/>
            </a:pPr>
            <a:r>
              <a:rPr lang="de-DE" dirty="0"/>
              <a:t>porzellan-akademie.de</a:t>
            </a:r>
          </a:p>
          <a:p>
            <a:pPr marL="0" indent="0">
              <a:buNone/>
            </a:pPr>
            <a:r>
              <a:rPr lang="de-DE" dirty="0"/>
              <a:t>Geschichte des Porzellans in Meißen</a:t>
            </a:r>
          </a:p>
          <a:p>
            <a:pPr marL="0" indent="0">
              <a:buNone/>
            </a:pPr>
            <a:r>
              <a:rPr lang="de-DE" dirty="0"/>
              <a:t>Fotos:</a:t>
            </a:r>
          </a:p>
          <a:p>
            <a:pPr marL="0" indent="0">
              <a:buNone/>
            </a:pPr>
            <a:r>
              <a:rPr lang="de-DE" dirty="0"/>
              <a:t>Beate Pfefferkorn</a:t>
            </a:r>
          </a:p>
          <a:p>
            <a:pPr marL="0" indent="0">
              <a:buNone/>
            </a:pPr>
            <a:r>
              <a:rPr lang="de-DE" dirty="0"/>
              <a:t>Peggy Lange</a:t>
            </a:r>
          </a:p>
          <a:p>
            <a:pPr marL="0" indent="0">
              <a:buNone/>
            </a:pPr>
            <a:r>
              <a:rPr lang="de-DE" dirty="0"/>
              <a:t>Geschichte des Porzellans in Meißen</a:t>
            </a:r>
          </a:p>
        </p:txBody>
      </p:sp>
    </p:spTree>
    <p:extLst>
      <p:ext uri="{BB962C8B-B14F-4D97-AF65-F5344CB8AC3E}">
        <p14:creationId xmlns:p14="http://schemas.microsoft.com/office/powerpoint/2010/main" val="30800884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636</Words>
  <Application>Microsoft Macintosh PowerPoint</Application>
  <PresentationFormat>Breitbild</PresentationFormat>
  <Paragraphs>73</Paragraphs>
  <Slides>11</Slides>
  <Notes>7</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11</vt:i4>
      </vt:variant>
    </vt:vector>
  </HeadingPairs>
  <TitlesOfParts>
    <vt:vector size="15" baseType="lpstr">
      <vt:lpstr>Aptos</vt:lpstr>
      <vt:lpstr>Aptos Display</vt:lpstr>
      <vt:lpstr>Arial</vt:lpstr>
      <vt:lpstr>Office</vt:lpstr>
      <vt:lpstr>         Meissen in Europe</vt:lpstr>
      <vt:lpstr>         Meissen in Germany, in Saxony</vt:lpstr>
      <vt:lpstr>Porcelain between tradition and modernity</vt:lpstr>
      <vt:lpstr>Workshops</vt:lpstr>
      <vt:lpstr>Offers and activities of the Academy:</vt:lpstr>
      <vt:lpstr>Learning - Researching - Creating  at the Meissen Porcelain Academy non-profit GmbH</vt:lpstr>
      <vt:lpstr>PowerPoint-Präsentation</vt:lpstr>
      <vt:lpstr>PowerPoint-Präsentation</vt:lpstr>
      <vt:lpstr>PowerPoint-Präsentation</vt:lpstr>
      <vt:lpstr>         </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Peggy Lange</dc:creator>
  <cp:lastModifiedBy>Hagen Gödecke</cp:lastModifiedBy>
  <cp:revision>27</cp:revision>
  <dcterms:created xsi:type="dcterms:W3CDTF">2026-10-09T11:16:40Z</dcterms:created>
  <dcterms:modified xsi:type="dcterms:W3CDTF">2026-10-13T15:06:10Z</dcterms:modified>
</cp:coreProperties>
</file>